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Economica" panose="020B0604020202020204" charset="0"/>
      <p:regular r:id="rId23"/>
      <p:bold r:id="rId24"/>
      <p:italic r:id="rId25"/>
      <p:boldItalic r:id="rId26"/>
    </p:embeddedFont>
    <p:embeddedFont>
      <p:font typeface="Open Sans" panose="020B0604020202020204" charset="0"/>
      <p:regular r:id="rId27"/>
      <p:bold r:id="rId28"/>
      <p:italic r:id="rId29"/>
      <p:boldItalic r:id="rId30"/>
    </p:embeddedFont>
    <p:embeddedFont>
      <p:font typeface="Verdana" panose="020B060403050404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366"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Liikukismäng</a:t>
            </a:r>
            <a:endParaRPr dirty="0"/>
          </a:p>
          <a:p>
            <a:pPr marL="0" lvl="0" indent="0" algn="l" rtl="0">
              <a:spcBef>
                <a:spcPts val="0"/>
              </a:spcBef>
              <a:spcAft>
                <a:spcPts val="0"/>
              </a:spcAft>
              <a:buNone/>
            </a:pPr>
            <a:r>
              <a:rPr lang="en" dirty="0"/>
              <a:t>Mingi yhine välimuse tunnus</a:t>
            </a:r>
            <a:endParaRPr dirty="0"/>
          </a:p>
          <a:p>
            <a:pPr marL="0" lvl="0" indent="0" algn="l" rtl="0">
              <a:spcBef>
                <a:spcPts val="0"/>
              </a:spcBef>
              <a:spcAft>
                <a:spcPts val="0"/>
              </a:spcAft>
              <a:buNone/>
            </a:pPr>
            <a:r>
              <a:rPr lang="en" dirty="0"/>
              <a:t>Gruppidesse jagunemise mäng</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e9fb125598421e8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e9fb125598421e8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e9fb125598421e8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e9fb125598421e8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e9fb125598421e8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e9fb125598421e8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e9fb125598421e8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e9fb125598421e8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6e5e29a454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6e5e29a454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6e5e29a454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6e5e29a454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6e5e29a454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6e5e29a454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e5e29a454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e5e29a454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6e5e29a454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6e5e29a454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6e5e29a454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6e5e29a454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e9fb125598421e8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e9fb125598421e8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6e5e29a454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6e5e29a454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88925" algn="l" rtl="0">
              <a:lnSpc>
                <a:spcPct val="115000"/>
              </a:lnSpc>
              <a:spcBef>
                <a:spcPts val="1000"/>
              </a:spcBef>
              <a:spcAft>
                <a:spcPts val="0"/>
              </a:spcAft>
              <a:buClr>
                <a:schemeClr val="dk1"/>
              </a:buClr>
              <a:buSzPts val="950"/>
              <a:buFont typeface="Verdana"/>
              <a:buAutoNum type="arabicPeriod"/>
            </a:pPr>
            <a:r>
              <a:rPr lang="en" sz="950">
                <a:solidFill>
                  <a:schemeClr val="dk1"/>
                </a:solidFill>
                <a:highlight>
                  <a:srgbClr val="FCFFE6"/>
                </a:highlight>
                <a:latin typeface="Verdana"/>
                <a:ea typeface="Verdana"/>
                <a:cs typeface="Verdana"/>
                <a:sym typeface="Verdana"/>
              </a:rPr>
              <a:t>Kuidas te ennast tundsite? See faas on nn tunnete väljalaskmise faas. Tähtis on n.ö. aur välja lasta ja rollist välja saada. See on vajalik, et järgmised faasid õnnestuksid.</a:t>
            </a:r>
            <a:endParaRPr sz="950">
              <a:solidFill>
                <a:schemeClr val="dk1"/>
              </a:solidFill>
              <a:highlight>
                <a:srgbClr val="FCFFE6"/>
              </a:highlight>
              <a:latin typeface="Verdana"/>
              <a:ea typeface="Verdana"/>
              <a:cs typeface="Verdana"/>
              <a:sym typeface="Verdana"/>
            </a:endParaRPr>
          </a:p>
          <a:p>
            <a:pPr marL="457200" lvl="0" indent="-288925" algn="l" rtl="0">
              <a:lnSpc>
                <a:spcPct val="115000"/>
              </a:lnSpc>
              <a:spcBef>
                <a:spcPts val="0"/>
              </a:spcBef>
              <a:spcAft>
                <a:spcPts val="0"/>
              </a:spcAft>
              <a:buClr>
                <a:schemeClr val="dk1"/>
              </a:buClr>
              <a:buSzPts val="950"/>
              <a:buFont typeface="Verdana"/>
              <a:buAutoNum type="arabicPeriod"/>
            </a:pPr>
            <a:r>
              <a:rPr lang="en" sz="950">
                <a:solidFill>
                  <a:schemeClr val="dk1"/>
                </a:solidFill>
                <a:highlight>
                  <a:srgbClr val="FCFFE6"/>
                </a:highlight>
                <a:latin typeface="Verdana"/>
                <a:ea typeface="Verdana"/>
                <a:cs typeface="Verdana"/>
                <a:sym typeface="Verdana"/>
              </a:rPr>
              <a:t>Mis juhtus? See faas on kogu õppimise aluseks. Kui eelmine faas jäi puudulikuks, segavad mängu endaga seotud emotsioonid ratsionaalset arutelu. Kui teine faas ei toimi korralikult, ei luua õppimiseks vajalikku alust. Selles faasis kogume osavõtjatelt andmeid selle kohta, mis mängu ajal toimus, püüame luua ühist arusaamist mängust.</a:t>
            </a:r>
            <a:endParaRPr sz="950">
              <a:solidFill>
                <a:schemeClr val="dk1"/>
              </a:solidFill>
              <a:highlight>
                <a:srgbClr val="FCFFE6"/>
              </a:highlight>
              <a:latin typeface="Verdana"/>
              <a:ea typeface="Verdana"/>
              <a:cs typeface="Verdana"/>
              <a:sym typeface="Verdana"/>
            </a:endParaRPr>
          </a:p>
          <a:p>
            <a:pPr marL="457200" lvl="0" indent="-288925" algn="l" rtl="0">
              <a:lnSpc>
                <a:spcPct val="115000"/>
              </a:lnSpc>
              <a:spcBef>
                <a:spcPts val="0"/>
              </a:spcBef>
              <a:spcAft>
                <a:spcPts val="0"/>
              </a:spcAft>
              <a:buClr>
                <a:schemeClr val="dk1"/>
              </a:buClr>
              <a:buSzPts val="950"/>
              <a:buFont typeface="Verdana"/>
              <a:buAutoNum type="arabicPeriod"/>
            </a:pPr>
            <a:r>
              <a:rPr lang="en" sz="950">
                <a:solidFill>
                  <a:schemeClr val="dk1"/>
                </a:solidFill>
                <a:highlight>
                  <a:srgbClr val="FCFFE6"/>
                </a:highlight>
                <a:latin typeface="Verdana"/>
                <a:ea typeface="Verdana"/>
                <a:cs typeface="Verdana"/>
                <a:sym typeface="Verdana"/>
              </a:rPr>
              <a:t>Mida Sa õppisid? Selles sammus püütakse sõnastada mängu tegelikke eesmärke. Miks me kulutasime aega selle mängu mängimisele? Mida selle mängu kulg näitab? Püütakse sõnastada üldisi põhimõtteid/väiteid ja leida mängust tõendeid nende kinnitamiseks või kummutamiseks.</a:t>
            </a:r>
            <a:endParaRPr sz="950">
              <a:solidFill>
                <a:schemeClr val="dk1"/>
              </a:solidFill>
              <a:highlight>
                <a:srgbClr val="FCFFE6"/>
              </a:highlight>
              <a:latin typeface="Verdana"/>
              <a:ea typeface="Verdana"/>
              <a:cs typeface="Verdana"/>
              <a:sym typeface="Verdana"/>
            </a:endParaRPr>
          </a:p>
          <a:p>
            <a:pPr marL="457200" lvl="0" indent="-288925" algn="l" rtl="0">
              <a:lnSpc>
                <a:spcPct val="115000"/>
              </a:lnSpc>
              <a:spcBef>
                <a:spcPts val="0"/>
              </a:spcBef>
              <a:spcAft>
                <a:spcPts val="0"/>
              </a:spcAft>
              <a:buClr>
                <a:schemeClr val="dk1"/>
              </a:buClr>
              <a:buSzPts val="950"/>
              <a:buFont typeface="Verdana"/>
              <a:buAutoNum type="arabicPeriod"/>
            </a:pPr>
            <a:r>
              <a:rPr lang="en" sz="950">
                <a:solidFill>
                  <a:schemeClr val="dk1"/>
                </a:solidFill>
                <a:highlight>
                  <a:srgbClr val="FCFFE6"/>
                </a:highlight>
                <a:latin typeface="Verdana"/>
                <a:ea typeface="Verdana"/>
                <a:cs typeface="Verdana"/>
                <a:sym typeface="Verdana"/>
              </a:rPr>
              <a:t>Kuidas see päris maailmaga seostub? Selle sammu eesmärk on aru saada, et igasugused simulatsioonid ja mängud ei peegelda elu päris otseselt, vaid on alati päris elu põhjal konstrueeritud mudelite peegeldused, representatsioonid. Siin arutataksegi, millised mängu jooned on reaalse elu kajastused, millised on omased ainult mudelile. Arutatakse nii objektide, protsesside, sündmuste kui rollide vastavust reaalsusele.</a:t>
            </a:r>
            <a:endParaRPr sz="950">
              <a:solidFill>
                <a:schemeClr val="dk1"/>
              </a:solidFill>
              <a:highlight>
                <a:srgbClr val="FCFFE6"/>
              </a:highlight>
              <a:latin typeface="Verdana"/>
              <a:ea typeface="Verdana"/>
              <a:cs typeface="Verdana"/>
              <a:sym typeface="Verdana"/>
            </a:endParaRPr>
          </a:p>
          <a:p>
            <a:pPr marL="457200" lvl="0" indent="-288925" algn="l" rtl="0">
              <a:lnSpc>
                <a:spcPct val="115000"/>
              </a:lnSpc>
              <a:spcBef>
                <a:spcPts val="0"/>
              </a:spcBef>
              <a:spcAft>
                <a:spcPts val="0"/>
              </a:spcAft>
              <a:buClr>
                <a:schemeClr val="dk1"/>
              </a:buClr>
              <a:buSzPts val="950"/>
              <a:buFont typeface="Verdana"/>
              <a:buAutoNum type="arabicPeriod"/>
            </a:pPr>
            <a:r>
              <a:rPr lang="en" sz="950">
                <a:solidFill>
                  <a:schemeClr val="dk1"/>
                </a:solidFill>
                <a:highlight>
                  <a:srgbClr val="FCFFE6"/>
                </a:highlight>
                <a:latin typeface="Verdana"/>
                <a:ea typeface="Verdana"/>
                <a:cs typeface="Verdana"/>
                <a:sym typeface="Verdana"/>
              </a:rPr>
              <a:t>Mis siis kui...? See samm on oluline eriti uute mängujuhtide koolitusel. Siin arutatakse mängu võimalikke variante. Kuidas kohaldada mängu erinevatele mängijatele, kuidas varieerida, kui on vaja korduvalt sama või osaliselt kattuva grupiga mängida.</a:t>
            </a:r>
            <a:endParaRPr sz="950">
              <a:solidFill>
                <a:schemeClr val="dk1"/>
              </a:solidFill>
              <a:highlight>
                <a:srgbClr val="FCFFE6"/>
              </a:highlight>
              <a:latin typeface="Verdana"/>
              <a:ea typeface="Verdana"/>
              <a:cs typeface="Verdana"/>
              <a:sym typeface="Verdana"/>
            </a:endParaRPr>
          </a:p>
          <a:p>
            <a:pPr marL="457200" lvl="0" indent="-288925" algn="l" rtl="0">
              <a:lnSpc>
                <a:spcPct val="115000"/>
              </a:lnSpc>
              <a:spcBef>
                <a:spcPts val="0"/>
              </a:spcBef>
              <a:spcAft>
                <a:spcPts val="0"/>
              </a:spcAft>
              <a:buClr>
                <a:schemeClr val="dk1"/>
              </a:buClr>
              <a:buSzPts val="950"/>
              <a:buFont typeface="Verdana"/>
              <a:buAutoNum type="arabicPeriod"/>
            </a:pPr>
            <a:r>
              <a:rPr lang="en" sz="950">
                <a:solidFill>
                  <a:schemeClr val="dk1"/>
                </a:solidFill>
                <a:highlight>
                  <a:srgbClr val="FCFFE6"/>
                </a:highlight>
                <a:latin typeface="Verdana"/>
                <a:ea typeface="Verdana"/>
                <a:cs typeface="Verdana"/>
                <a:sym typeface="Verdana"/>
              </a:rPr>
              <a:t>Mis edasi? Ka see saam on eriti oluline mängujuhtide koolitusel, eriti aga uute mänguloojate koolitusel. Sammu mõte on selles, et leida tekkinud ideedele edaspidi rakendusvõimalusi. Tavakoolitusel püütakse selle saamu ajal analüüsida, kuidas saadud teadmist / kogemust edaspidi rakendada</a:t>
            </a:r>
            <a:endParaRPr sz="950">
              <a:solidFill>
                <a:schemeClr val="dk1"/>
              </a:solidFill>
              <a:highlight>
                <a:srgbClr val="FCFFE6"/>
              </a:highlight>
              <a:latin typeface="Verdana"/>
              <a:ea typeface="Verdana"/>
              <a:cs typeface="Verdana"/>
              <a:sym typeface="Verdana"/>
            </a:endParaRPr>
          </a:p>
          <a:p>
            <a:pPr marL="0" lvl="0" indent="0" algn="l" rtl="0">
              <a:spcBef>
                <a:spcPts val="100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4e9fb125598421e8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4e9fb125598421e8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6e5e29a454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6e5e29a454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e9fb125598421e8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4e9fb125598421e8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e9fb125598421e8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e9fb125598421e8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6e5e29a454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6e5e29a454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e9fb125598421e8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4e9fb125598421e8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e9fb125598421e8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e9fb125598421e8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3"/>
          <p:cNvPicPr preferRelativeResize="0"/>
          <p:nvPr/>
        </p:nvPicPr>
        <p:blipFill>
          <a:blip r:embed="rId3">
            <a:alphaModFix/>
          </a:blip>
          <a:stretch>
            <a:fillRect/>
          </a:stretch>
        </p:blipFill>
        <p:spPr>
          <a:xfrm>
            <a:off x="-24100" y="-302225"/>
            <a:ext cx="9252800" cy="6001599"/>
          </a:xfrm>
          <a:prstGeom prst="rect">
            <a:avLst/>
          </a:prstGeom>
          <a:noFill/>
          <a:ln>
            <a:noFill/>
          </a:ln>
        </p:spPr>
      </p:pic>
      <p:sp>
        <p:nvSpPr>
          <p:cNvPr id="63" name="Google Shape;63;p13"/>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solidFill>
                  <a:srgbClr val="FFFFFF"/>
                </a:solidFill>
              </a:rPr>
              <a:t>NOA 2424</a:t>
            </a:r>
            <a:endParaRPr b="1">
              <a:solidFill>
                <a:srgbClr val="FFFFFF"/>
              </a:solidFill>
            </a:endParaRPr>
          </a:p>
        </p:txBody>
      </p:sp>
      <p:sp>
        <p:nvSpPr>
          <p:cNvPr id="64" name="Google Shape;64;p13"/>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RU" dirty="0">
                <a:solidFill>
                  <a:srgbClr val="FFFFFF"/>
                </a:solidFill>
              </a:rPr>
              <a:t>Учебная </a:t>
            </a:r>
            <a:r>
              <a:rPr lang="en-GB" dirty="0">
                <a:solidFill>
                  <a:srgbClr val="FFFFFF"/>
                </a:solidFill>
              </a:rPr>
              <a:t>LARP</a:t>
            </a:r>
            <a:endParaRPr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22"/>
          <p:cNvPicPr preferRelativeResize="0"/>
          <p:nvPr/>
        </p:nvPicPr>
        <p:blipFill>
          <a:blip r:embed="rId3">
            <a:alphaModFix/>
          </a:blip>
          <a:stretch>
            <a:fillRect/>
          </a:stretch>
        </p:blipFill>
        <p:spPr>
          <a:xfrm>
            <a:off x="-63700" y="-676750"/>
            <a:ext cx="9363399" cy="7022500"/>
          </a:xfrm>
          <a:prstGeom prst="rect">
            <a:avLst/>
          </a:prstGeom>
          <a:noFill/>
          <a:ln>
            <a:noFill/>
          </a:ln>
        </p:spPr>
      </p:pic>
      <p:sp>
        <p:nvSpPr>
          <p:cNvPr id="118" name="Google Shape;118;p22"/>
          <p:cNvSpPr txBox="1">
            <a:spLocks noGrp="1"/>
          </p:cNvSpPr>
          <p:nvPr>
            <p:ph type="title"/>
          </p:nvPr>
        </p:nvSpPr>
        <p:spPr>
          <a:xfrm>
            <a:off x="122038" y="-41565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RU" dirty="0">
                <a:solidFill>
                  <a:srgbClr val="FFFFFF"/>
                </a:solidFill>
              </a:rPr>
              <a:t>Событие</a:t>
            </a:r>
            <a:endParaRPr dirty="0">
              <a:solidFill>
                <a:srgbClr val="FFFFFF"/>
              </a:solidFill>
            </a:endParaRPr>
          </a:p>
        </p:txBody>
      </p:sp>
      <p:sp>
        <p:nvSpPr>
          <p:cNvPr id="119" name="Google Shape;119;p22"/>
          <p:cNvSpPr txBox="1">
            <a:spLocks noGrp="1"/>
          </p:cNvSpPr>
          <p:nvPr>
            <p:ph type="body" idx="1"/>
          </p:nvPr>
        </p:nvSpPr>
        <p:spPr>
          <a:xfrm>
            <a:off x="311700" y="415650"/>
            <a:ext cx="8520600" cy="3354000"/>
          </a:xfrm>
          <a:prstGeom prst="rect">
            <a:avLst/>
          </a:prstGeom>
        </p:spPr>
        <p:txBody>
          <a:bodyPr spcFirstLastPara="1" wrap="square" lIns="91425" tIns="91425" rIns="91425" bIns="91425" anchor="t" anchorCtr="0">
            <a:noAutofit/>
          </a:bodyPr>
          <a:lstStyle/>
          <a:p>
            <a:pPr marL="0" lvl="0" indent="0" algn="ctr">
              <a:buNone/>
            </a:pPr>
            <a:r>
              <a:rPr lang="ru-RU" sz="2800" dirty="0">
                <a:solidFill>
                  <a:srgbClr val="FFFFFF"/>
                </a:solidFill>
              </a:rPr>
              <a:t>Лесной пожар, охвативший всю Европу, уничтожает весь мировой запас пшеницы – при быстром реагировании можно собрать последний уцелевший урожай для транспортировки в колонию, но только именно сейчас.</a:t>
            </a:r>
          </a:p>
          <a:p>
            <a:pPr marL="0" lvl="0" indent="0" algn="ctr">
              <a:buNone/>
            </a:pPr>
            <a:r>
              <a:rPr lang="ru-RU" sz="3000" i="1" dirty="0">
                <a:solidFill>
                  <a:srgbClr val="FFFFFF"/>
                </a:solidFill>
              </a:rPr>
              <a:t>После этого тура руководитель собирает все карты с пшеницей.</a:t>
            </a:r>
            <a:endParaRPr sz="3000" dirty="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00" y="56427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RU" dirty="0"/>
              <a:t>Продолжение группового обсуждения</a:t>
            </a:r>
            <a:endParaRPr dirty="0"/>
          </a:p>
        </p:txBody>
      </p:sp>
      <p:sp>
        <p:nvSpPr>
          <p:cNvPr id="125" name="Google Shape;125;p23"/>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5-10 </a:t>
            </a:r>
            <a:r>
              <a:rPr lang="ru-RU" dirty="0"/>
              <a:t>мин</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RU" dirty="0"/>
              <a:t>Голосование</a:t>
            </a:r>
            <a:endParaRPr dirty="0"/>
          </a:p>
        </p:txBody>
      </p:sp>
      <p:sp>
        <p:nvSpPr>
          <p:cNvPr id="131" name="Google Shape;131;p2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lvl="0"/>
            <a:r>
              <a:rPr lang="ru-RU" dirty="0"/>
              <a:t>Из группы выходят два члена, по одному на ресурс, и, обосновывая, рассказывают, что и почему они желают взять с собой. </a:t>
            </a:r>
          </a:p>
          <a:p>
            <a:pPr lvl="0"/>
            <a:r>
              <a:rPr lang="ru-RU" dirty="0">
                <a:solidFill>
                  <a:schemeClr val="dk1"/>
                </a:solidFill>
              </a:rPr>
              <a:t>Затем выбранные карты ресурсов располагают в помещении </a:t>
            </a:r>
            <a:r>
              <a:rPr lang="ru-RU" dirty="0"/>
              <a:t>через равные промежутки</a:t>
            </a:r>
            <a:r>
              <a:rPr lang="en" dirty="0">
                <a:solidFill>
                  <a:schemeClr val="dk1"/>
                </a:solidFill>
              </a:rPr>
              <a:t>. </a:t>
            </a:r>
            <a:endParaRPr dirty="0">
              <a:solidFill>
                <a:schemeClr val="dk1"/>
              </a:solidFill>
            </a:endParaRPr>
          </a:p>
          <a:p>
            <a:pPr lvl="0"/>
            <a:r>
              <a:rPr lang="ru-RU" dirty="0"/>
              <a:t>После выступлений о ресурсах, каждый участник может индивидуально выбрать, за какой из ресурсов он желает проголосовать, передвинувшись к этому пункту. </a:t>
            </a:r>
          </a:p>
          <a:p>
            <a:pPr lvl="0"/>
            <a:r>
              <a:rPr lang="ru-RU" dirty="0">
                <a:solidFill>
                  <a:schemeClr val="dk1"/>
                </a:solidFill>
              </a:rPr>
              <a:t>Затем,</a:t>
            </a:r>
            <a:r>
              <a:rPr lang="ru-RU" dirty="0"/>
              <a:t> считают голоса и выясняют 5 ресурсов, набравших больше всего голосов. В случае ничьи, решение принимает группа «Правительство».</a:t>
            </a:r>
            <a:endParaRPr dirty="0">
              <a:solidFill>
                <a:schemeClr val="dk1"/>
              </a:solidFill>
            </a:endParaRPr>
          </a:p>
          <a:p>
            <a:pPr marL="0" lvl="0" indent="0" algn="l" rtl="0">
              <a:spcBef>
                <a:spcPts val="0"/>
              </a:spcBef>
              <a:spcAft>
                <a:spcPts val="160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RU" dirty="0"/>
              <a:t>Итоги</a:t>
            </a:r>
            <a:endParaRPr dirty="0"/>
          </a:p>
        </p:txBody>
      </p:sp>
      <p:sp>
        <p:nvSpPr>
          <p:cNvPr id="137" name="Google Shape;137;p2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Какие ресурсы будут размещены на корабле</a:t>
            </a:r>
            <a:r>
              <a:rPr lang="en" dirty="0"/>
              <a:t>?</a:t>
            </a:r>
            <a:endParaRPr dirty="0"/>
          </a:p>
          <a:p>
            <a:pPr marL="0" lvl="0" indent="0" algn="l" rtl="0">
              <a:spcBef>
                <a:spcPts val="1600"/>
              </a:spcBef>
              <a:spcAft>
                <a:spcPts val="1600"/>
              </a:spcAft>
              <a:buNone/>
            </a:pPr>
            <a:r>
              <a:rPr lang="ru-RU" dirty="0"/>
              <a:t>Что это может значить для человечества</a:t>
            </a:r>
            <a:r>
              <a:rPr lang="en" dirty="0"/>
              <a:t>?</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ru-RU" sz="2400" b="1" dirty="0"/>
              <a:t>Групповое обсуждение и вынесение решения</a:t>
            </a:r>
            <a:endParaRPr sz="2400" dirty="0"/>
          </a:p>
        </p:txBody>
      </p:sp>
      <p:sp>
        <p:nvSpPr>
          <p:cNvPr id="143" name="Google Shape;143;p2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7</a:t>
            </a:r>
            <a:r>
              <a:rPr lang="ru-RU" dirty="0">
                <a:solidFill>
                  <a:schemeClr val="dk1"/>
                </a:solidFill>
              </a:rPr>
              <a:t>мин</a:t>
            </a:r>
            <a:r>
              <a:rPr lang="en" dirty="0">
                <a:solidFill>
                  <a:schemeClr val="dk1"/>
                </a:solidFill>
              </a:rPr>
              <a:t>-10</a:t>
            </a:r>
            <a:r>
              <a:rPr lang="ru-RU" dirty="0">
                <a:solidFill>
                  <a:schemeClr val="dk1"/>
                </a:solidFill>
              </a:rPr>
              <a:t>мин</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ru-RU" dirty="0"/>
              <a:t>В ходе совместного обсуждения, группа должна выбрать 2 ресурса, которые они потребуют взять с собой. При групповом обсуждении, нужно иметь в виду свою личную карту.</a:t>
            </a:r>
            <a:endParaRPr dirty="0">
              <a:solidFill>
                <a:schemeClr val="dk1"/>
              </a:solidFill>
            </a:endParaRPr>
          </a:p>
          <a:p>
            <a:pPr marL="0" lvl="0" indent="0" algn="l" rtl="0">
              <a:spcBef>
                <a:spcPts val="0"/>
              </a:spcBef>
              <a:spcAft>
                <a:spcPts val="160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7"/>
          <p:cNvPicPr preferRelativeResize="0"/>
          <p:nvPr/>
        </p:nvPicPr>
        <p:blipFill>
          <a:blip r:embed="rId3">
            <a:alphaModFix/>
          </a:blip>
          <a:stretch>
            <a:fillRect/>
          </a:stretch>
        </p:blipFill>
        <p:spPr>
          <a:xfrm>
            <a:off x="-311048" y="-168450"/>
            <a:ext cx="9455047" cy="5311950"/>
          </a:xfrm>
          <a:prstGeom prst="rect">
            <a:avLst/>
          </a:prstGeom>
          <a:noFill/>
          <a:ln>
            <a:noFill/>
          </a:ln>
        </p:spPr>
      </p:pic>
      <p:sp>
        <p:nvSpPr>
          <p:cNvPr id="149" name="Google Shape;149;p2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RU" dirty="0">
                <a:solidFill>
                  <a:srgbClr val="FFFFFF"/>
                </a:solidFill>
              </a:rPr>
              <a:t>Явление</a:t>
            </a:r>
            <a:endParaRPr dirty="0">
              <a:solidFill>
                <a:srgbClr val="FFFFFF"/>
              </a:solidFill>
            </a:endParaRPr>
          </a:p>
        </p:txBody>
      </p:sp>
      <p:sp>
        <p:nvSpPr>
          <p:cNvPr id="150" name="Google Shape;150;p27"/>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ctr">
              <a:buNone/>
            </a:pPr>
            <a:r>
              <a:rPr lang="ru-RU" sz="3000" dirty="0">
                <a:solidFill>
                  <a:srgbClr val="FFFFFF"/>
                </a:solidFill>
              </a:rPr>
              <a:t>Внезапно заканчиваются запасы воды. Корпорации выкачали большую часть грунтовых вод, а их восстановление возьмёт годы.</a:t>
            </a:r>
            <a:endParaRPr sz="3000" dirty="0">
              <a:solidFill>
                <a:srgbClr val="FFFFFF"/>
              </a:solidFill>
            </a:endParaRPr>
          </a:p>
          <a:p>
            <a:pPr marL="0" lvl="0" indent="0" algn="ctr">
              <a:buNone/>
            </a:pPr>
            <a:r>
              <a:rPr lang="en" sz="3000" dirty="0">
                <a:solidFill>
                  <a:srgbClr val="FFFFFF"/>
                </a:solidFill>
              </a:rPr>
              <a:t> </a:t>
            </a:r>
            <a:r>
              <a:rPr lang="ru-RU" sz="3000" i="1" dirty="0">
                <a:solidFill>
                  <a:srgbClr val="FFFFFF"/>
                </a:solidFill>
              </a:rPr>
              <a:t>Руководитель забирает у каждой группы (кроме корпораций) по 2 единицы воды.</a:t>
            </a:r>
            <a:endParaRPr sz="3000" dirty="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311700" y="766306"/>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RU" dirty="0"/>
              <a:t>Продолжение группового обсуждения</a:t>
            </a:r>
            <a:endParaRPr dirty="0"/>
          </a:p>
        </p:txBody>
      </p:sp>
      <p:sp>
        <p:nvSpPr>
          <p:cNvPr id="156" name="Google Shape;156;p28"/>
          <p:cNvSpPr txBox="1">
            <a:spLocks noGrp="1"/>
          </p:cNvSpPr>
          <p:nvPr>
            <p:ph type="body" idx="1"/>
          </p:nvPr>
        </p:nvSpPr>
        <p:spPr>
          <a:xfrm>
            <a:off x="311700" y="147357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5-10 </a:t>
            </a:r>
            <a:r>
              <a:rPr lang="ru-RU" dirty="0"/>
              <a:t>мин</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RU" dirty="0"/>
              <a:t>Голосование</a:t>
            </a:r>
            <a:endParaRPr dirty="0"/>
          </a:p>
        </p:txBody>
      </p:sp>
      <p:sp>
        <p:nvSpPr>
          <p:cNvPr id="162" name="Google Shape;162;p29"/>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ru-RU" dirty="0">
                <a:solidFill>
                  <a:schemeClr val="dk1"/>
                </a:solidFill>
              </a:rPr>
              <a:t>Из каждой группы выходят два члена, по одному на ресурс, и ознакомляют и обосновывают, что и почему они хотят взять с собой.</a:t>
            </a:r>
            <a:endParaRPr lang="et-EE" dirty="0">
              <a:solidFill>
                <a:schemeClr val="dk1"/>
              </a:solidFill>
            </a:endParaRPr>
          </a:p>
          <a:p>
            <a:pPr marL="457200" lvl="0" indent="-342900" algn="l" rtl="0">
              <a:spcBef>
                <a:spcPts val="0"/>
              </a:spcBef>
              <a:spcAft>
                <a:spcPts val="0"/>
              </a:spcAft>
              <a:buClr>
                <a:schemeClr val="dk1"/>
              </a:buClr>
              <a:buSzPts val="1800"/>
              <a:buChar char="●"/>
            </a:pPr>
            <a:r>
              <a:rPr lang="ru-RU" dirty="0">
                <a:solidFill>
                  <a:schemeClr val="dk1"/>
                </a:solidFill>
              </a:rPr>
              <a:t>Затем выбранные карты ресурсов располагают в помещении на равных расстояниях друг от друга.</a:t>
            </a:r>
            <a:r>
              <a:rPr lang="et-EE" dirty="0">
                <a:solidFill>
                  <a:schemeClr val="dk1"/>
                </a:solidFill>
              </a:rPr>
              <a:t> </a:t>
            </a:r>
          </a:p>
          <a:p>
            <a:pPr marL="457200" lvl="0" indent="-342900" algn="l" rtl="0">
              <a:spcBef>
                <a:spcPts val="0"/>
              </a:spcBef>
              <a:spcAft>
                <a:spcPts val="0"/>
              </a:spcAft>
              <a:buClr>
                <a:schemeClr val="dk1"/>
              </a:buClr>
              <a:buSzPts val="1800"/>
              <a:buChar char="●"/>
            </a:pPr>
            <a:r>
              <a:rPr lang="ru-RU" dirty="0">
                <a:solidFill>
                  <a:schemeClr val="dk1"/>
                </a:solidFill>
              </a:rPr>
              <a:t>После выступлений, каждый участник может индивидуально выбрать, за какой из ресурсов он желает проголосовать, передвинувшись к этому пункту.</a:t>
            </a:r>
            <a:r>
              <a:rPr lang="en" dirty="0">
                <a:solidFill>
                  <a:schemeClr val="dk1"/>
                </a:solidFill>
              </a:rPr>
              <a:t> </a:t>
            </a:r>
            <a:endParaRPr dirty="0">
              <a:solidFill>
                <a:schemeClr val="dk1"/>
              </a:solidFill>
            </a:endParaRPr>
          </a:p>
          <a:p>
            <a:pPr marL="457200" lvl="0" indent="-342900" algn="l" rtl="0">
              <a:spcBef>
                <a:spcPts val="0"/>
              </a:spcBef>
              <a:spcAft>
                <a:spcPts val="0"/>
              </a:spcAft>
              <a:buClr>
                <a:schemeClr val="dk1"/>
              </a:buClr>
              <a:buSzPts val="1800"/>
              <a:buChar char="●"/>
            </a:pPr>
            <a:r>
              <a:rPr lang="ru-RU" dirty="0">
                <a:solidFill>
                  <a:schemeClr val="dk1"/>
                </a:solidFill>
              </a:rPr>
              <a:t>Потом подсчитываются голоса и выясняются 5 ресурсов, набравших большее количество голосов. В случае ничьи, решение принимает группа «Правительство».</a:t>
            </a:r>
            <a:endParaRPr dirty="0">
              <a:solidFill>
                <a:schemeClr val="dk1"/>
              </a:solidFill>
            </a:endParaRPr>
          </a:p>
          <a:p>
            <a:pPr marL="0" lvl="0" indent="0" algn="l" rtl="0">
              <a:spcBef>
                <a:spcPts val="0"/>
              </a:spcBef>
              <a:spcAft>
                <a:spcPts val="160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RU" dirty="0"/>
              <a:t>Итоги</a:t>
            </a:r>
            <a:endParaRPr dirty="0"/>
          </a:p>
        </p:txBody>
      </p:sp>
      <p:sp>
        <p:nvSpPr>
          <p:cNvPr id="168" name="Google Shape;168;p30"/>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Какие ресурсы попадут на корабль?</a:t>
            </a:r>
            <a:endParaRPr dirty="0"/>
          </a:p>
          <a:p>
            <a:pPr marL="0" lvl="0" indent="0" algn="l" rtl="0">
              <a:spcBef>
                <a:spcPts val="1600"/>
              </a:spcBef>
              <a:spcAft>
                <a:spcPts val="1600"/>
              </a:spcAft>
              <a:buNone/>
            </a:pPr>
            <a:r>
              <a:rPr lang="ru-RU" dirty="0"/>
              <a:t>Что это будет значить для человечества?</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RU" dirty="0"/>
              <a:t>Конец игры</a:t>
            </a:r>
            <a:endParaRPr dirty="0"/>
          </a:p>
        </p:txBody>
      </p:sp>
      <p:sp>
        <p:nvSpPr>
          <p:cNvPr id="174" name="Google Shape;174;p31"/>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5" name="Google Shape;175;p31"/>
          <p:cNvPicPr preferRelativeResize="0"/>
          <p:nvPr/>
        </p:nvPicPr>
        <p:blipFill>
          <a:blip r:embed="rId3">
            <a:alphaModFix/>
          </a:blip>
          <a:stretch>
            <a:fillRect/>
          </a:stretch>
        </p:blipFill>
        <p:spPr>
          <a:xfrm>
            <a:off x="0" y="1209700"/>
            <a:ext cx="9144000" cy="5486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ru-RU" dirty="0"/>
              <a:t>История</a:t>
            </a:r>
            <a:endParaRPr dirty="0"/>
          </a:p>
        </p:txBody>
      </p:sp>
      <p:sp>
        <p:nvSpPr>
          <p:cNvPr id="70" name="Google Shape;70;p1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ctr">
              <a:buSzPts val="1100"/>
              <a:buNone/>
            </a:pPr>
            <a:r>
              <a:rPr lang="ru-RU" sz="2000" i="1" dirty="0"/>
              <a:t>Настало будущее – наша планета через 404 года, в 2424 году. Из-за изменения климата, ситуация на Земле плохая - многие виды уже вымерли и человечество ищет новую обитель на Марсе. На Марс стартует космический корабль </a:t>
            </a:r>
            <a:r>
              <a:rPr lang="et-EE" sz="2000" i="1" dirty="0"/>
              <a:t>NOA </a:t>
            </a:r>
            <a:r>
              <a:rPr lang="ru-RU" sz="2000" i="1" dirty="0"/>
              <a:t>– Время Пришло, на котором будет размещено ограниченное число видов и ресурсов, то есть запасов. Разные группы - производители пищи, учёные, правительство, крупные предприятия (корпорации) и деятели культуры – должны прийти к соглашению, какие же виды и запасы брать с собой. Что выберешь ты?</a:t>
            </a:r>
            <a:endParaRP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RU" dirty="0"/>
              <a:t>Доклад и обсуждение</a:t>
            </a:r>
            <a:endParaRPr dirty="0"/>
          </a:p>
        </p:txBody>
      </p:sp>
      <p:sp>
        <p:nvSpPr>
          <p:cNvPr id="181" name="Google Shape;181;p32"/>
          <p:cNvSpPr txBox="1">
            <a:spLocks noGrp="1"/>
          </p:cNvSpPr>
          <p:nvPr>
            <p:ph type="body" idx="1"/>
          </p:nvPr>
        </p:nvSpPr>
        <p:spPr>
          <a:xfrm>
            <a:off x="311700" y="1116589"/>
            <a:ext cx="8520600" cy="335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ru-RU" dirty="0"/>
              <a:t>Спасибо за игру</a:t>
            </a:r>
            <a:r>
              <a:rPr lang="en" dirty="0"/>
              <a:t>!</a:t>
            </a:r>
            <a:endParaRPr dirty="0"/>
          </a:p>
          <a:p>
            <a:pPr marL="457200" lvl="0" indent="-342900" algn="l" rtl="0">
              <a:spcBef>
                <a:spcPts val="0"/>
              </a:spcBef>
              <a:spcAft>
                <a:spcPts val="0"/>
              </a:spcAft>
              <a:buSzPts val="1800"/>
              <a:buChar char="●"/>
            </a:pPr>
            <a:r>
              <a:rPr lang="ru-RU" dirty="0"/>
              <a:t>Шкала</a:t>
            </a:r>
            <a:r>
              <a:rPr lang="en" dirty="0"/>
              <a:t> – </a:t>
            </a:r>
            <a:r>
              <a:rPr lang="ru-RU" sz="1400" dirty="0"/>
              <a:t>Это было справедливо</a:t>
            </a:r>
            <a:r>
              <a:rPr lang="en" sz="1400" dirty="0"/>
              <a:t>? </a:t>
            </a:r>
            <a:r>
              <a:rPr lang="ru-RU" sz="1400" dirty="0"/>
              <a:t>У тебя хорошее настроение? Ты научился чему-нибудь новому?</a:t>
            </a:r>
            <a:endParaRPr sz="1400" dirty="0"/>
          </a:p>
          <a:p>
            <a:pPr marL="457200" lvl="0" indent="-342900" algn="l" rtl="0">
              <a:spcBef>
                <a:spcPts val="0"/>
              </a:spcBef>
              <a:spcAft>
                <a:spcPts val="0"/>
              </a:spcAft>
              <a:buSzPts val="1800"/>
              <a:buChar char="●"/>
            </a:pPr>
            <a:r>
              <a:rPr lang="ru-RU" dirty="0"/>
              <a:t>Как вы себя чувствовали</a:t>
            </a:r>
            <a:r>
              <a:rPr lang="en" dirty="0"/>
              <a:t>?</a:t>
            </a:r>
            <a:endParaRPr dirty="0"/>
          </a:p>
          <a:p>
            <a:pPr marL="457200" lvl="0" indent="-342900" algn="l" rtl="0">
              <a:spcBef>
                <a:spcPts val="0"/>
              </a:spcBef>
              <a:spcAft>
                <a:spcPts val="0"/>
              </a:spcAft>
              <a:buSzPts val="1800"/>
              <a:buChar char="●"/>
            </a:pPr>
            <a:r>
              <a:rPr lang="ru-RU" dirty="0"/>
              <a:t>Что произошло</a:t>
            </a:r>
            <a:r>
              <a:rPr lang="en" dirty="0"/>
              <a:t>? </a:t>
            </a:r>
            <a:endParaRPr dirty="0"/>
          </a:p>
          <a:p>
            <a:pPr marL="914400" lvl="1" indent="-317500" algn="l" rtl="0">
              <a:spcBef>
                <a:spcPts val="0"/>
              </a:spcBef>
              <a:spcAft>
                <a:spcPts val="0"/>
              </a:spcAft>
              <a:buSzPts val="1400"/>
              <a:buChar char="○"/>
            </a:pPr>
            <a:r>
              <a:rPr lang="ru-RU" dirty="0"/>
              <a:t>Оказались ли взятые с собой вещи целесообразными? Выживет ли колония с этими ресурсами? Что заставляло делать неразумный выбор? Возможно ли жить в колонии на Марсе, не будучи окружёнными экосистемой? А детям так понравилось бы?</a:t>
            </a:r>
            <a:r>
              <a:rPr lang="en" dirty="0"/>
              <a:t> </a:t>
            </a:r>
            <a:r>
              <a:rPr lang="ru-RU" dirty="0"/>
              <a:t>Как бы они чувствовали себя в такой среде</a:t>
            </a:r>
            <a:r>
              <a:rPr lang="en" dirty="0"/>
              <a:t>?</a:t>
            </a:r>
            <a:endParaRPr dirty="0"/>
          </a:p>
          <a:p>
            <a:pPr marL="457200" lvl="0" indent="-342900" algn="l" rtl="0">
              <a:spcBef>
                <a:spcPts val="0"/>
              </a:spcBef>
              <a:spcAft>
                <a:spcPts val="0"/>
              </a:spcAft>
              <a:buSzPts val="1800"/>
              <a:buChar char="●"/>
            </a:pPr>
            <a:r>
              <a:rPr lang="ru-RU" dirty="0"/>
              <a:t>Чему Ты научился</a:t>
            </a:r>
            <a:r>
              <a:rPr lang="en" dirty="0"/>
              <a:t>?</a:t>
            </a:r>
            <a:endParaRPr dirty="0"/>
          </a:p>
          <a:p>
            <a:pPr marL="457200" lvl="0" indent="-342900" algn="l" rtl="0">
              <a:spcBef>
                <a:spcPts val="0"/>
              </a:spcBef>
              <a:spcAft>
                <a:spcPts val="0"/>
              </a:spcAft>
              <a:buSzPts val="1800"/>
              <a:buChar char="●"/>
            </a:pPr>
            <a:r>
              <a:rPr lang="ru-RU" dirty="0"/>
              <a:t>Как это связано с реальным миром?</a:t>
            </a:r>
            <a:r>
              <a:rPr lang="en" dirty="0"/>
              <a:t> </a:t>
            </a:r>
            <a:endParaRPr dirty="0"/>
          </a:p>
          <a:p>
            <a:pPr marL="457200" lvl="0" indent="-342900" algn="l" rtl="0">
              <a:spcBef>
                <a:spcPts val="0"/>
              </a:spcBef>
              <a:spcAft>
                <a:spcPts val="0"/>
              </a:spcAft>
              <a:buSzPts val="1800"/>
              <a:buChar char="●"/>
            </a:pPr>
            <a:r>
              <a:rPr lang="ru-RU" dirty="0"/>
              <a:t>А что, если</a:t>
            </a:r>
            <a:r>
              <a:rPr lang="en" dirty="0"/>
              <a:t>...? </a:t>
            </a:r>
            <a:r>
              <a:rPr lang="ru-RU" dirty="0"/>
              <a:t>Что бы могло пойти по-другому</a:t>
            </a:r>
            <a:r>
              <a:rPr lang="en" dirty="0"/>
              <a:t>.</a:t>
            </a:r>
            <a:endParaRPr dirty="0"/>
          </a:p>
          <a:p>
            <a:pPr marL="457200" lvl="0" indent="-342900" algn="l" rtl="0">
              <a:spcBef>
                <a:spcPts val="0"/>
              </a:spcBef>
              <a:spcAft>
                <a:spcPts val="0"/>
              </a:spcAft>
              <a:buSzPts val="1800"/>
              <a:buChar char="●"/>
            </a:pPr>
            <a:r>
              <a:rPr lang="ru-RU" dirty="0"/>
              <a:t>Что дальше</a:t>
            </a:r>
            <a:r>
              <a:rPr lang="en" dirty="0"/>
              <a:t>? </a:t>
            </a:r>
            <a:r>
              <a:rPr lang="ru-RU" dirty="0"/>
              <a:t>Как применить изученное</a:t>
            </a:r>
            <a:r>
              <a:rPr lang="en" dirty="0"/>
              <a: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RU" dirty="0"/>
              <a:t>Общие сведения</a:t>
            </a:r>
            <a:endParaRPr dirty="0"/>
          </a:p>
        </p:txBody>
      </p:sp>
      <p:sp>
        <p:nvSpPr>
          <p:cNvPr id="76" name="Google Shape;76;p1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chemeClr val="dk1"/>
              </a:buClr>
              <a:buSzPts val="2100"/>
              <a:buChar char="●"/>
            </a:pPr>
            <a:r>
              <a:rPr lang="ru-RU" sz="2100" dirty="0"/>
              <a:t>Целевая группа</a:t>
            </a:r>
            <a:r>
              <a:rPr lang="en" sz="2100" dirty="0">
                <a:solidFill>
                  <a:schemeClr val="dk1"/>
                </a:solidFill>
              </a:rPr>
              <a:t>: 4-6</a:t>
            </a:r>
            <a:r>
              <a:rPr lang="ru-RU" sz="2100" dirty="0"/>
              <a:t> класс</a:t>
            </a:r>
            <a:endParaRPr sz="2100" dirty="0">
              <a:solidFill>
                <a:schemeClr val="dk1"/>
              </a:solidFill>
            </a:endParaRPr>
          </a:p>
          <a:p>
            <a:pPr marL="457200" lvl="0" indent="-361950" algn="l" rtl="0">
              <a:spcBef>
                <a:spcPts val="0"/>
              </a:spcBef>
              <a:spcAft>
                <a:spcPts val="0"/>
              </a:spcAft>
              <a:buClr>
                <a:schemeClr val="dk1"/>
              </a:buClr>
              <a:buSzPts val="2100"/>
              <a:buChar char="●"/>
            </a:pPr>
            <a:r>
              <a:rPr lang="ru-RU" sz="2100" dirty="0"/>
              <a:t>Число игроков</a:t>
            </a:r>
            <a:r>
              <a:rPr lang="en" sz="2100" dirty="0">
                <a:solidFill>
                  <a:schemeClr val="dk1"/>
                </a:solidFill>
              </a:rPr>
              <a:t>: 9-30 (3-6 </a:t>
            </a:r>
            <a:r>
              <a:rPr lang="ru-RU" sz="2100" dirty="0"/>
              <a:t>групп</a:t>
            </a:r>
            <a:r>
              <a:rPr lang="en" sz="2100" dirty="0">
                <a:solidFill>
                  <a:schemeClr val="dk1"/>
                </a:solidFill>
              </a:rPr>
              <a:t>)</a:t>
            </a:r>
            <a:endParaRPr sz="2100" dirty="0">
              <a:solidFill>
                <a:schemeClr val="dk1"/>
              </a:solidFill>
            </a:endParaRPr>
          </a:p>
          <a:p>
            <a:pPr marL="457200" lvl="0" indent="-361950" algn="l" rtl="0">
              <a:spcBef>
                <a:spcPts val="0"/>
              </a:spcBef>
              <a:spcAft>
                <a:spcPts val="0"/>
              </a:spcAft>
              <a:buClr>
                <a:schemeClr val="dk1"/>
              </a:buClr>
              <a:buSzPts val="2100"/>
              <a:buChar char="●"/>
            </a:pPr>
            <a:r>
              <a:rPr lang="ru-RU" sz="2100" dirty="0"/>
              <a:t>Продолжительность</a:t>
            </a:r>
            <a:r>
              <a:rPr lang="en" sz="2100" dirty="0">
                <a:solidFill>
                  <a:schemeClr val="dk1"/>
                </a:solidFill>
              </a:rPr>
              <a:t>: 1.5</a:t>
            </a:r>
            <a:r>
              <a:rPr lang="ru-RU" sz="2100" dirty="0">
                <a:solidFill>
                  <a:schemeClr val="dk1"/>
                </a:solidFill>
              </a:rPr>
              <a:t>ч</a:t>
            </a:r>
            <a:endParaRPr sz="2100" dirty="0">
              <a:solidFill>
                <a:schemeClr val="dk1"/>
              </a:solidFill>
            </a:endParaRPr>
          </a:p>
          <a:p>
            <a:pPr marL="457200" lvl="0" indent="-361950" algn="l" rtl="0">
              <a:spcBef>
                <a:spcPts val="0"/>
              </a:spcBef>
              <a:spcAft>
                <a:spcPts val="0"/>
              </a:spcAft>
              <a:buClr>
                <a:schemeClr val="dk1"/>
              </a:buClr>
              <a:buSzPts val="2100"/>
              <a:buChar char="●"/>
            </a:pPr>
            <a:r>
              <a:rPr lang="ru-RU" sz="2100" dirty="0"/>
              <a:t>Рассматриваемые темы</a:t>
            </a:r>
            <a:r>
              <a:rPr lang="en" sz="2100" dirty="0">
                <a:solidFill>
                  <a:schemeClr val="dk1"/>
                </a:solidFill>
              </a:rPr>
              <a:t>:</a:t>
            </a:r>
            <a:endParaRPr sz="2100" dirty="0">
              <a:solidFill>
                <a:schemeClr val="dk1"/>
              </a:solidFill>
            </a:endParaRPr>
          </a:p>
          <a:p>
            <a:pPr marL="914400" lvl="0" indent="-361950" algn="l" rtl="0">
              <a:spcBef>
                <a:spcPts val="0"/>
              </a:spcBef>
              <a:spcAft>
                <a:spcPts val="0"/>
              </a:spcAft>
              <a:buClr>
                <a:schemeClr val="dk1"/>
              </a:buClr>
              <a:buSzPts val="2100"/>
              <a:buChar char="-"/>
            </a:pPr>
            <a:r>
              <a:rPr lang="ru-RU" sz="2100" dirty="0">
                <a:solidFill>
                  <a:schemeClr val="dk1"/>
                </a:solidFill>
              </a:rPr>
              <a:t>Биологическое разнообразие и сохранение видов</a:t>
            </a:r>
            <a:endParaRPr sz="2100" dirty="0">
              <a:solidFill>
                <a:schemeClr val="dk1"/>
              </a:solidFill>
            </a:endParaRPr>
          </a:p>
          <a:p>
            <a:pPr marL="914400" lvl="0" indent="-361950" algn="l" rtl="0">
              <a:spcBef>
                <a:spcPts val="0"/>
              </a:spcBef>
              <a:spcAft>
                <a:spcPts val="0"/>
              </a:spcAft>
              <a:buClr>
                <a:schemeClr val="dk1"/>
              </a:buClr>
              <a:buSzPts val="2100"/>
              <a:buChar char="-"/>
            </a:pPr>
            <a:r>
              <a:rPr lang="ru-RU" sz="2100" dirty="0">
                <a:solidFill>
                  <a:schemeClr val="dk1"/>
                </a:solidFill>
              </a:rPr>
              <a:t>Распределение ресурсов и взаимозависимость</a:t>
            </a:r>
            <a:endParaRPr lang="et-EE" sz="2100" dirty="0">
              <a:solidFill>
                <a:schemeClr val="dk1"/>
              </a:solidFill>
            </a:endParaRPr>
          </a:p>
          <a:p>
            <a:pPr marL="914400" lvl="0" indent="-361950" algn="l" rtl="0">
              <a:spcBef>
                <a:spcPts val="0"/>
              </a:spcBef>
              <a:spcAft>
                <a:spcPts val="0"/>
              </a:spcAft>
              <a:buClr>
                <a:schemeClr val="dk1"/>
              </a:buClr>
              <a:buSzPts val="2100"/>
              <a:buChar char="-"/>
            </a:pPr>
            <a:r>
              <a:rPr lang="ru-RU" sz="2100" dirty="0">
                <a:solidFill>
                  <a:schemeClr val="dk1"/>
                </a:solidFill>
              </a:rPr>
              <a:t>Пищевая автономия</a:t>
            </a:r>
            <a:endParaRPr sz="2100" dirty="0">
              <a:solidFill>
                <a:schemeClr val="dk1"/>
              </a:solidFill>
            </a:endParaRPr>
          </a:p>
          <a:p>
            <a:pPr marL="914400" lvl="0" indent="-361950" algn="l" rtl="0">
              <a:spcBef>
                <a:spcPts val="0"/>
              </a:spcBef>
              <a:spcAft>
                <a:spcPts val="0"/>
              </a:spcAft>
              <a:buClr>
                <a:schemeClr val="dk1"/>
              </a:buClr>
              <a:buSzPts val="2100"/>
              <a:buChar char="-"/>
            </a:pPr>
            <a:r>
              <a:rPr lang="ru-RU" sz="2100" dirty="0">
                <a:solidFill>
                  <a:schemeClr val="dk1"/>
                </a:solidFill>
              </a:rPr>
              <a:t>Социальное неравенство</a:t>
            </a:r>
            <a:endParaRPr sz="2100" dirty="0">
              <a:solidFill>
                <a:schemeClr val="dk1"/>
              </a:solidFill>
            </a:endParaRPr>
          </a:p>
          <a:p>
            <a:pPr marL="0" lvl="0" indent="0" algn="l" rtl="0">
              <a:spcBef>
                <a:spcPts val="0"/>
              </a:spcBef>
              <a:spcAft>
                <a:spcPts val="1600"/>
              </a:spcAft>
              <a:buNone/>
            </a:pPr>
            <a:endParaRPr sz="2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RU" dirty="0"/>
              <a:t>Ход игры</a:t>
            </a:r>
            <a:r>
              <a:rPr lang="en" dirty="0"/>
              <a:t> - </a:t>
            </a:r>
            <a:r>
              <a:rPr lang="ru-RU" dirty="0"/>
              <a:t>обзор</a:t>
            </a:r>
            <a:endParaRPr dirty="0"/>
          </a:p>
        </p:txBody>
      </p:sp>
      <p:sp>
        <p:nvSpPr>
          <p:cNvPr id="82" name="Google Shape;82;p1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ru-RU" dirty="0"/>
              <a:t>Вы играете в роли экспертов</a:t>
            </a:r>
            <a:r>
              <a:rPr lang="en" dirty="0"/>
              <a:t>:</a:t>
            </a:r>
            <a:endParaRPr dirty="0"/>
          </a:p>
          <a:p>
            <a:pPr marL="914400" lvl="1" indent="-317500" algn="l" rtl="0">
              <a:spcBef>
                <a:spcPts val="0"/>
              </a:spcBef>
              <a:spcAft>
                <a:spcPts val="0"/>
              </a:spcAft>
              <a:buSzPts val="1400"/>
              <a:buChar char="○"/>
            </a:pPr>
            <a:r>
              <a:rPr lang="ru-RU" dirty="0"/>
              <a:t>п</a:t>
            </a:r>
            <a:r>
              <a:rPr lang="ru-RU" sz="1400" dirty="0"/>
              <a:t>роизводители пищи</a:t>
            </a:r>
            <a:r>
              <a:rPr lang="en" sz="1400" dirty="0"/>
              <a:t>, </a:t>
            </a:r>
            <a:r>
              <a:rPr lang="ru-RU" sz="1400" dirty="0"/>
              <a:t>учёные</a:t>
            </a:r>
            <a:r>
              <a:rPr lang="en" sz="1400" dirty="0"/>
              <a:t>, </a:t>
            </a:r>
            <a:r>
              <a:rPr lang="ru-RU" sz="1400" dirty="0"/>
              <a:t>правительство</a:t>
            </a:r>
            <a:r>
              <a:rPr lang="en" sz="1400" dirty="0"/>
              <a:t>, </a:t>
            </a:r>
            <a:r>
              <a:rPr lang="ru-RU" sz="1400" dirty="0"/>
              <a:t>крупные предприятия </a:t>
            </a:r>
            <a:r>
              <a:rPr lang="en" sz="1400" dirty="0"/>
              <a:t>(</a:t>
            </a:r>
            <a:r>
              <a:rPr lang="ru-RU" sz="1400" dirty="0"/>
              <a:t>корпорации</a:t>
            </a:r>
            <a:r>
              <a:rPr lang="en" sz="1400" dirty="0"/>
              <a:t>), </a:t>
            </a:r>
            <a:r>
              <a:rPr lang="ru-RU" sz="1400" dirty="0"/>
              <a:t>деятели культуры</a:t>
            </a:r>
            <a:endParaRPr sz="1400" dirty="0"/>
          </a:p>
          <a:p>
            <a:pPr marL="457200" lvl="0" indent="-342900" algn="l" rtl="0">
              <a:spcBef>
                <a:spcPts val="0"/>
              </a:spcBef>
              <a:spcAft>
                <a:spcPts val="0"/>
              </a:spcAft>
              <a:buSzPts val="1800"/>
              <a:buChar char="●"/>
            </a:pPr>
            <a:r>
              <a:rPr lang="ru-RU" dirty="0"/>
              <a:t>Какие необходимые человечеству ресурсы взять с собой</a:t>
            </a:r>
            <a:r>
              <a:rPr lang="en" dirty="0"/>
              <a:t>?</a:t>
            </a:r>
            <a:endParaRPr dirty="0"/>
          </a:p>
          <a:p>
            <a:pPr marL="457200" lvl="0" indent="-342900" algn="l" rtl="0">
              <a:spcBef>
                <a:spcPts val="0"/>
              </a:spcBef>
              <a:spcAft>
                <a:spcPts val="0"/>
              </a:spcAft>
              <a:buSzPts val="1800"/>
              <a:buChar char="●"/>
            </a:pPr>
            <a:r>
              <a:rPr lang="ru-RU" dirty="0"/>
              <a:t>Приоритеты группы</a:t>
            </a:r>
            <a:r>
              <a:rPr lang="en" dirty="0"/>
              <a:t>, </a:t>
            </a:r>
            <a:r>
              <a:rPr lang="ru-RU" dirty="0"/>
              <a:t>ролевые приоритеты</a:t>
            </a:r>
            <a:r>
              <a:rPr lang="en" dirty="0"/>
              <a:t>, </a:t>
            </a:r>
            <a:r>
              <a:rPr lang="ru-RU" dirty="0"/>
              <a:t>личные предпочтения</a:t>
            </a:r>
            <a:endParaRPr dirty="0"/>
          </a:p>
          <a:p>
            <a:pPr marL="457200" lvl="0" indent="-342900" algn="l" rtl="0">
              <a:spcBef>
                <a:spcPts val="0"/>
              </a:spcBef>
              <a:spcAft>
                <a:spcPts val="0"/>
              </a:spcAft>
              <a:buSzPts val="1800"/>
              <a:buChar char="●"/>
            </a:pPr>
            <a:r>
              <a:rPr lang="ru-RU" dirty="0"/>
              <a:t>Всего можно представить четыре предложения</a:t>
            </a:r>
            <a:endParaRPr dirty="0"/>
          </a:p>
          <a:p>
            <a:pPr marL="457200" lvl="0" indent="-342900" algn="l" rtl="0">
              <a:spcBef>
                <a:spcPts val="0"/>
              </a:spcBef>
              <a:spcAft>
                <a:spcPts val="0"/>
              </a:spcAft>
              <a:buSzPts val="1800"/>
              <a:buChar char="●"/>
            </a:pPr>
            <a:r>
              <a:rPr lang="ru-RU" dirty="0"/>
              <a:t>Обсуждение между собой, обоснование выбора</a:t>
            </a:r>
            <a:endParaRPr lang="et-EE" dirty="0"/>
          </a:p>
          <a:p>
            <a:pPr marL="457200" lvl="0" indent="-342900" algn="l" rtl="0">
              <a:spcBef>
                <a:spcPts val="0"/>
              </a:spcBef>
              <a:spcAft>
                <a:spcPts val="0"/>
              </a:spcAft>
              <a:buSzPts val="1800"/>
              <a:buChar char="●"/>
            </a:pPr>
            <a:r>
              <a:rPr lang="ru-RU" dirty="0"/>
              <a:t>Итоги</a:t>
            </a:r>
            <a:endParaRPr lang="et-EE" dirty="0"/>
          </a:p>
          <a:p>
            <a:pPr marL="91440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RU" dirty="0"/>
              <a:t>Ход игры</a:t>
            </a:r>
            <a:r>
              <a:rPr lang="en" dirty="0"/>
              <a:t> - </a:t>
            </a:r>
            <a:r>
              <a:rPr lang="ru-RU" dirty="0"/>
              <a:t>структура</a:t>
            </a:r>
            <a:endParaRPr dirty="0"/>
          </a:p>
        </p:txBody>
      </p:sp>
      <p:sp>
        <p:nvSpPr>
          <p:cNvPr id="88" name="Google Shape;88;p17"/>
          <p:cNvSpPr txBox="1">
            <a:spLocks noGrp="1"/>
          </p:cNvSpPr>
          <p:nvPr>
            <p:ph type="body" idx="1"/>
          </p:nvPr>
        </p:nvSpPr>
        <p:spPr>
          <a:xfrm>
            <a:off x="311700" y="1017725"/>
            <a:ext cx="8520600" cy="38667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Char char="●"/>
            </a:pPr>
            <a:r>
              <a:rPr lang="ru-RU" sz="1600" dirty="0">
                <a:solidFill>
                  <a:schemeClr val="dk1"/>
                </a:solidFill>
              </a:rPr>
              <a:t>Самостоятельное принятие решений без обсуждения</a:t>
            </a:r>
            <a:endParaRPr sz="1600" dirty="0">
              <a:solidFill>
                <a:schemeClr val="dk1"/>
              </a:solidFill>
            </a:endParaRPr>
          </a:p>
          <a:p>
            <a:pPr marL="457200" lvl="0" indent="-330200" algn="l" rtl="0">
              <a:spcBef>
                <a:spcPts val="0"/>
              </a:spcBef>
              <a:spcAft>
                <a:spcPts val="0"/>
              </a:spcAft>
              <a:buClr>
                <a:schemeClr val="dk1"/>
              </a:buClr>
              <a:buSzPts val="1600"/>
              <a:buChar char="●"/>
            </a:pPr>
            <a:r>
              <a:rPr lang="en" sz="1600" dirty="0">
                <a:highlight>
                  <a:srgbClr val="D9EAD3"/>
                </a:highlight>
              </a:rPr>
              <a:t>1 </a:t>
            </a:r>
            <a:r>
              <a:rPr lang="ru-RU" sz="1600" dirty="0">
                <a:highlight>
                  <a:srgbClr val="D9EAD3"/>
                </a:highlight>
              </a:rPr>
              <a:t>Групповое обсуждение и принятие решения</a:t>
            </a:r>
            <a:endParaRPr sz="1600" dirty="0">
              <a:solidFill>
                <a:schemeClr val="dk1"/>
              </a:solidFill>
              <a:highlight>
                <a:srgbClr val="D9EAD3"/>
              </a:highlight>
            </a:endParaRPr>
          </a:p>
          <a:p>
            <a:pPr marL="457200" lvl="0" indent="-330200" algn="l" rtl="0">
              <a:spcBef>
                <a:spcPts val="0"/>
              </a:spcBef>
              <a:spcAft>
                <a:spcPts val="0"/>
              </a:spcAft>
              <a:buClr>
                <a:srgbClr val="000000"/>
              </a:buClr>
              <a:buSzPts val="1600"/>
              <a:buChar char="●"/>
            </a:pPr>
            <a:r>
              <a:rPr lang="ru-RU" sz="1600" i="1" dirty="0">
                <a:solidFill>
                  <a:srgbClr val="000000"/>
                </a:solidFill>
                <a:highlight>
                  <a:srgbClr val="F4CCCC"/>
                </a:highlight>
              </a:rPr>
              <a:t>Событие</a:t>
            </a:r>
            <a:endParaRPr sz="1600" i="1" dirty="0">
              <a:solidFill>
                <a:srgbClr val="000000"/>
              </a:solidFill>
              <a:highlight>
                <a:srgbClr val="F4CCCC"/>
              </a:highlight>
            </a:endParaRPr>
          </a:p>
          <a:p>
            <a:pPr marL="457200" lvl="0" indent="-330200" algn="l" rtl="0">
              <a:spcBef>
                <a:spcPts val="0"/>
              </a:spcBef>
              <a:spcAft>
                <a:spcPts val="0"/>
              </a:spcAft>
              <a:buClr>
                <a:schemeClr val="dk1"/>
              </a:buClr>
              <a:buSzPts val="1600"/>
              <a:buChar char="●"/>
            </a:pPr>
            <a:r>
              <a:rPr lang="en" sz="1600" dirty="0">
                <a:highlight>
                  <a:srgbClr val="D9EAD3"/>
                </a:highlight>
              </a:rPr>
              <a:t>2 </a:t>
            </a:r>
            <a:r>
              <a:rPr lang="ru-RU" sz="1600" dirty="0">
                <a:highlight>
                  <a:srgbClr val="D9EAD3"/>
                </a:highlight>
              </a:rPr>
              <a:t>Групповое обсуждение и принятие решения</a:t>
            </a:r>
            <a:endParaRPr lang="et-EE" sz="1600" dirty="0">
              <a:solidFill>
                <a:schemeClr val="dk1"/>
              </a:solidFill>
              <a:highlight>
                <a:srgbClr val="D9EAD3"/>
              </a:highlight>
            </a:endParaRPr>
          </a:p>
          <a:p>
            <a:pPr marL="457200" lvl="0" indent="-330200" algn="l" rtl="0">
              <a:spcBef>
                <a:spcPts val="0"/>
              </a:spcBef>
              <a:spcAft>
                <a:spcPts val="0"/>
              </a:spcAft>
              <a:buClr>
                <a:schemeClr val="dk1"/>
              </a:buClr>
              <a:buSzPts val="1600"/>
              <a:buChar char="●"/>
            </a:pPr>
            <a:r>
              <a:rPr lang="ru-RU" sz="1600" dirty="0">
                <a:highlight>
                  <a:srgbClr val="FFF2CC"/>
                </a:highlight>
              </a:rPr>
              <a:t>Обоснование и голосование</a:t>
            </a:r>
            <a:endParaRPr lang="et-EE" sz="1600" dirty="0">
              <a:solidFill>
                <a:schemeClr val="dk1"/>
              </a:solidFill>
              <a:highlight>
                <a:srgbClr val="FFF2CC"/>
              </a:highlight>
            </a:endParaRPr>
          </a:p>
          <a:p>
            <a:pPr marL="457200" lvl="0" indent="-304800" algn="l" rtl="0">
              <a:spcBef>
                <a:spcPts val="0"/>
              </a:spcBef>
              <a:spcAft>
                <a:spcPts val="0"/>
              </a:spcAft>
              <a:buClr>
                <a:schemeClr val="dk1"/>
              </a:buClr>
              <a:buSzPts val="1200"/>
              <a:buChar char="●"/>
            </a:pPr>
            <a:r>
              <a:rPr lang="ru-RU" sz="1200" dirty="0">
                <a:solidFill>
                  <a:schemeClr val="dk1"/>
                </a:solidFill>
              </a:rPr>
              <a:t>До голосования можно применить групповые особые способности производителей пищи, учёных, деятелей культуры</a:t>
            </a:r>
            <a:r>
              <a:rPr lang="en" sz="1200" dirty="0">
                <a:solidFill>
                  <a:schemeClr val="dk1"/>
                </a:solidFill>
              </a:rPr>
              <a:t>.</a:t>
            </a:r>
            <a:endParaRPr sz="1200" dirty="0">
              <a:solidFill>
                <a:schemeClr val="dk1"/>
              </a:solidFill>
            </a:endParaRPr>
          </a:p>
          <a:p>
            <a:pPr marL="457200" lvl="0" indent="-304800" algn="l" rtl="0">
              <a:spcBef>
                <a:spcPts val="0"/>
              </a:spcBef>
              <a:spcAft>
                <a:spcPts val="0"/>
              </a:spcAft>
              <a:buClr>
                <a:schemeClr val="dk1"/>
              </a:buClr>
              <a:buSzPts val="1200"/>
              <a:buChar char="●"/>
            </a:pPr>
            <a:r>
              <a:rPr lang="ru-RU" sz="1200" dirty="0">
                <a:solidFill>
                  <a:schemeClr val="dk1"/>
                </a:solidFill>
              </a:rPr>
              <a:t>Крупные предприятия и правительство могут использовать свои особые способности в любой момент.</a:t>
            </a:r>
            <a:endParaRPr sz="1200" dirty="0">
              <a:solidFill>
                <a:schemeClr val="dk1"/>
              </a:solidFill>
            </a:endParaRPr>
          </a:p>
          <a:p>
            <a:pPr marL="457200" lvl="0" indent="-330200" algn="l" rtl="0">
              <a:spcBef>
                <a:spcPts val="0"/>
              </a:spcBef>
              <a:spcAft>
                <a:spcPts val="0"/>
              </a:spcAft>
              <a:buSzPts val="1600"/>
              <a:buChar char="●"/>
            </a:pPr>
            <a:r>
              <a:rPr lang="ru-RU" sz="1600" dirty="0">
                <a:highlight>
                  <a:srgbClr val="FFF2CC"/>
                </a:highlight>
              </a:rPr>
              <a:t>Итоги</a:t>
            </a:r>
            <a:endParaRPr sz="1600" dirty="0">
              <a:highlight>
                <a:srgbClr val="FFF2CC"/>
              </a:highlight>
            </a:endParaRPr>
          </a:p>
          <a:p>
            <a:pPr marL="457200" lvl="0" indent="-330200" algn="l" rtl="0">
              <a:spcBef>
                <a:spcPts val="0"/>
              </a:spcBef>
              <a:spcAft>
                <a:spcPts val="0"/>
              </a:spcAft>
              <a:buClr>
                <a:schemeClr val="dk1"/>
              </a:buClr>
              <a:buSzPts val="1600"/>
              <a:buChar char="●"/>
            </a:pPr>
            <a:r>
              <a:rPr lang="en" sz="1600" dirty="0">
                <a:solidFill>
                  <a:schemeClr val="dk1"/>
                </a:solidFill>
              </a:rPr>
              <a:t>2</a:t>
            </a:r>
            <a:r>
              <a:rPr lang="ru-RU" sz="1600" dirty="0"/>
              <a:t>-ой Тур</a:t>
            </a:r>
            <a:r>
              <a:rPr lang="en" sz="1600" dirty="0">
                <a:solidFill>
                  <a:schemeClr val="dk1"/>
                </a:solidFill>
              </a:rPr>
              <a:t>:</a:t>
            </a:r>
            <a:endParaRPr sz="1600" dirty="0">
              <a:solidFill>
                <a:schemeClr val="dk1"/>
              </a:solidFill>
            </a:endParaRPr>
          </a:p>
          <a:p>
            <a:pPr marL="457200" lvl="0" indent="-330200" algn="l" rtl="0">
              <a:spcBef>
                <a:spcPts val="0"/>
              </a:spcBef>
              <a:spcAft>
                <a:spcPts val="0"/>
              </a:spcAft>
              <a:buSzPts val="1600"/>
              <a:buChar char="●"/>
            </a:pPr>
            <a:r>
              <a:rPr lang="ru-RU" sz="1600" dirty="0"/>
              <a:t>Повторяется начиная с</a:t>
            </a:r>
            <a:r>
              <a:rPr lang="en" sz="1600" dirty="0"/>
              <a:t> 1 </a:t>
            </a:r>
            <a:r>
              <a:rPr lang="ru-RU" sz="1600" dirty="0"/>
              <a:t>Групповое обсуждение и принятие решения</a:t>
            </a:r>
            <a:endParaRPr sz="1600" dirty="0"/>
          </a:p>
          <a:p>
            <a:pPr marL="457200" lvl="0" indent="-330200" algn="l" rtl="0">
              <a:spcBef>
                <a:spcPts val="0"/>
              </a:spcBef>
              <a:spcAft>
                <a:spcPts val="0"/>
              </a:spcAft>
              <a:buClr>
                <a:schemeClr val="dk1"/>
              </a:buClr>
              <a:buSzPts val="1600"/>
              <a:buChar char="●"/>
            </a:pPr>
            <a:r>
              <a:rPr lang="ru-RU" sz="1600" dirty="0">
                <a:solidFill>
                  <a:schemeClr val="dk1"/>
                </a:solidFill>
              </a:rPr>
              <a:t>Обсуждение после игры</a:t>
            </a:r>
            <a:endParaRPr sz="1600" dirty="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RU" dirty="0"/>
              <a:t>Формирование групп</a:t>
            </a:r>
            <a:endParaRPr dirty="0"/>
          </a:p>
        </p:txBody>
      </p:sp>
      <p:sp>
        <p:nvSpPr>
          <p:cNvPr id="94" name="Google Shape;94;p18"/>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ru-RU" sz="2400" dirty="0"/>
              <a:t>Формирование и описание групп</a:t>
            </a:r>
            <a:endParaRPr sz="2400" dirty="0"/>
          </a:p>
          <a:p>
            <a:pPr marL="457200" lvl="0" indent="-381000" algn="l" rtl="0">
              <a:spcBef>
                <a:spcPts val="0"/>
              </a:spcBef>
              <a:spcAft>
                <a:spcPts val="0"/>
              </a:spcAft>
              <a:buSzPts val="2400"/>
              <a:buChar char="●"/>
            </a:pPr>
            <a:r>
              <a:rPr lang="ru-RU" sz="2400" dirty="0"/>
              <a:t>Персонаж</a:t>
            </a:r>
            <a:r>
              <a:rPr lang="en" sz="2400" dirty="0"/>
              <a:t>:</a:t>
            </a:r>
            <a:endParaRPr sz="2400" dirty="0"/>
          </a:p>
          <a:p>
            <a:pPr marL="914400" lvl="1" indent="-381000" algn="l" rtl="0">
              <a:spcBef>
                <a:spcPts val="0"/>
              </a:spcBef>
              <a:spcAft>
                <a:spcPts val="0"/>
              </a:spcAft>
              <a:buSzPts val="2400"/>
              <a:buChar char="○"/>
            </a:pPr>
            <a:r>
              <a:rPr lang="ru-RU" sz="2400" dirty="0"/>
              <a:t>Роль</a:t>
            </a:r>
            <a:r>
              <a:rPr lang="en" sz="2400" dirty="0"/>
              <a:t> – </a:t>
            </a:r>
            <a:r>
              <a:rPr lang="ru-RU" sz="2400" dirty="0"/>
              <a:t>раздайте в группе прилюдно</a:t>
            </a:r>
            <a:endParaRPr sz="2400" dirty="0"/>
          </a:p>
          <a:p>
            <a:pPr marL="914400" lvl="1" indent="-381000" algn="l" rtl="0">
              <a:spcBef>
                <a:spcPts val="0"/>
              </a:spcBef>
              <a:spcAft>
                <a:spcPts val="0"/>
              </a:spcAft>
              <a:buSzPts val="2400"/>
              <a:buChar char="○"/>
            </a:pPr>
            <a:r>
              <a:rPr lang="ru-RU" sz="2400" dirty="0"/>
              <a:t>Характер</a:t>
            </a:r>
            <a:r>
              <a:rPr lang="en" sz="2400" dirty="0"/>
              <a:t> –</a:t>
            </a:r>
            <a:r>
              <a:rPr lang="en" dirty="0"/>
              <a:t> </a:t>
            </a:r>
            <a:r>
              <a:rPr lang="ru-RU" dirty="0"/>
              <a:t>раздайте по желанию, исходя из обоснований, поведения и выбора</a:t>
            </a:r>
            <a:endParaRPr lang="et-EE" dirty="0"/>
          </a:p>
          <a:p>
            <a:pPr lvl="1" indent="-381000">
              <a:spcBef>
                <a:spcPts val="0"/>
              </a:spcBef>
              <a:buSzPts val="2400"/>
            </a:pPr>
            <a:r>
              <a:rPr lang="ru-RU" sz="2400" dirty="0"/>
              <a:t>Цель</a:t>
            </a:r>
            <a:r>
              <a:rPr lang="et-EE" sz="2400" dirty="0"/>
              <a:t> - </a:t>
            </a:r>
            <a:r>
              <a:rPr lang="ru-RU" dirty="0"/>
              <a:t>раздайте по желанию, исходя из обоснований, поведения и выбора</a:t>
            </a:r>
            <a:endParaRPr lang="et-EE" dirty="0"/>
          </a:p>
          <a:p>
            <a:pPr marL="457200" lvl="0" indent="-381000" algn="l" rtl="0">
              <a:spcBef>
                <a:spcPts val="0"/>
              </a:spcBef>
              <a:spcAft>
                <a:spcPts val="0"/>
              </a:spcAft>
              <a:buSzPts val="2400"/>
              <a:buChar char="●"/>
            </a:pPr>
            <a:r>
              <a:rPr lang="ru-RU" sz="2400" dirty="0"/>
              <a:t>Имеющиеся ресурсы: у каждой группы</a:t>
            </a:r>
            <a:r>
              <a:rPr lang="et-EE" sz="2400" dirty="0"/>
              <a:t> 4 </a:t>
            </a:r>
            <a:r>
              <a:rPr lang="ru-RU" sz="2400" dirty="0"/>
              <a:t>воды</a:t>
            </a:r>
            <a:r>
              <a:rPr lang="et-EE" sz="2400" dirty="0"/>
              <a:t>, 4 </a:t>
            </a:r>
            <a:r>
              <a:rPr lang="ru-RU" sz="2400" dirty="0"/>
              <a:t>продукта</a:t>
            </a:r>
            <a:endParaRPr lang="et-EE" sz="2400" dirty="0"/>
          </a:p>
          <a:p>
            <a:pPr marL="457200" lvl="0" indent="-381000" algn="l" rtl="0">
              <a:spcBef>
                <a:spcPts val="0"/>
              </a:spcBef>
              <a:spcAft>
                <a:spcPts val="0"/>
              </a:spcAft>
              <a:buSzPts val="2400"/>
              <a:buChar char="●"/>
            </a:pPr>
            <a:r>
              <a:rPr lang="ru-RU" sz="2400" dirty="0"/>
              <a:t>Особые способности группы</a:t>
            </a:r>
            <a:r>
              <a:rPr lang="en" sz="2400" dirty="0"/>
              <a:t>: </a:t>
            </a:r>
            <a:r>
              <a:rPr lang="ru-RU" sz="2400" dirty="0"/>
              <a:t>ознакомление</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9"/>
          <p:cNvPicPr preferRelativeResize="0"/>
          <p:nvPr/>
        </p:nvPicPr>
        <p:blipFill>
          <a:blip r:embed="rId3">
            <a:alphaModFix/>
          </a:blip>
          <a:stretch>
            <a:fillRect/>
          </a:stretch>
        </p:blipFill>
        <p:spPr>
          <a:xfrm>
            <a:off x="278675" y="0"/>
            <a:ext cx="8229600" cy="5143500"/>
          </a:xfrm>
          <a:prstGeom prst="rect">
            <a:avLst/>
          </a:prstGeom>
          <a:noFill/>
          <a:ln>
            <a:noFill/>
          </a:ln>
        </p:spPr>
      </p:pic>
      <p:sp>
        <p:nvSpPr>
          <p:cNvPr id="100" name="Google Shape;100;p19"/>
          <p:cNvSpPr txBox="1">
            <a:spLocks noGrp="1"/>
          </p:cNvSpPr>
          <p:nvPr>
            <p:ph type="title"/>
          </p:nvPr>
        </p:nvSpPr>
        <p:spPr>
          <a:xfrm>
            <a:off x="812125" y="315925"/>
            <a:ext cx="80202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RU" dirty="0">
                <a:solidFill>
                  <a:srgbClr val="FFFFFF"/>
                </a:solidFill>
              </a:rPr>
              <a:t>Начало игры</a:t>
            </a:r>
            <a:endParaRPr dirty="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315924"/>
            <a:ext cx="8520600" cy="117168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RU" dirty="0"/>
              <a:t>Самостоятельное принятие решения</a:t>
            </a:r>
            <a:endParaRPr dirty="0"/>
          </a:p>
        </p:txBody>
      </p:sp>
      <p:sp>
        <p:nvSpPr>
          <p:cNvPr id="106" name="Google Shape;106;p20"/>
          <p:cNvSpPr txBox="1">
            <a:spLocks noGrp="1"/>
          </p:cNvSpPr>
          <p:nvPr>
            <p:ph type="body" idx="1"/>
          </p:nvPr>
        </p:nvSpPr>
        <p:spPr>
          <a:xfrm>
            <a:off x="311700" y="1473576"/>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dk1"/>
                </a:solidFill>
              </a:rPr>
              <a:t>3</a:t>
            </a:r>
            <a:r>
              <a:rPr lang="en" sz="2000" dirty="0"/>
              <a:t>-</a:t>
            </a:r>
            <a:r>
              <a:rPr lang="en" sz="2000" dirty="0">
                <a:solidFill>
                  <a:schemeClr val="dk1"/>
                </a:solidFill>
              </a:rPr>
              <a:t>5</a:t>
            </a:r>
            <a:r>
              <a:rPr lang="ru-RU" sz="2000" dirty="0">
                <a:solidFill>
                  <a:schemeClr val="dk1"/>
                </a:solidFill>
              </a:rPr>
              <a:t>мин</a:t>
            </a:r>
            <a:endParaRPr sz="2000" dirty="0">
              <a:solidFill>
                <a:schemeClr val="dk1"/>
              </a:solidFill>
            </a:endParaRPr>
          </a:p>
          <a:p>
            <a:pPr marL="0" lvl="0" indent="0">
              <a:buNone/>
            </a:pPr>
            <a:r>
              <a:rPr lang="ru-RU" sz="2000" dirty="0"/>
              <a:t>Ученики знакомятся с ресурсами, данными их группе и размышляют, какие из них они хотели бы взять с собой на Марс. Нужно иметь в виду как цель своей группы, так и ролевую цель, и цель персонажа. </a:t>
            </a:r>
          </a:p>
          <a:p>
            <a:pPr marL="0" lvl="0" indent="0">
              <a:buNone/>
            </a:pPr>
            <a:endParaRPr lang="ru-RU" sz="2000" dirty="0"/>
          </a:p>
          <a:p>
            <a:pPr marL="0" lvl="0" indent="0">
              <a:buNone/>
            </a:pPr>
            <a:r>
              <a:rPr lang="ru-RU" sz="2000" dirty="0"/>
              <a:t>Ресурсы должны быть видны всем, и принятие решения, и размышление, происходит самостоятельно и молча. Ведущий игры может ходить по помещению и убедиться, поняли ли все суть игры.</a:t>
            </a:r>
            <a:endParaRPr sz="2400" dirty="0">
              <a:solidFill>
                <a:schemeClr val="dk1"/>
              </a:solidFill>
            </a:endParaRPr>
          </a:p>
          <a:p>
            <a:pPr marL="0" lvl="0" indent="0" algn="l" rtl="0">
              <a:spcBef>
                <a:spcPts val="0"/>
              </a:spcBef>
              <a:spcAft>
                <a:spcPts val="1600"/>
              </a:spcAft>
              <a:buNone/>
            </a:pPr>
            <a:endParaRPr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ru-RU" sz="2400" b="1" dirty="0"/>
              <a:t>Групповое обсуждение и принятие решения</a:t>
            </a:r>
            <a:endParaRPr sz="2400" dirty="0"/>
          </a:p>
        </p:txBody>
      </p:sp>
      <p:sp>
        <p:nvSpPr>
          <p:cNvPr id="112" name="Google Shape;112;p21"/>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7</a:t>
            </a:r>
            <a:r>
              <a:rPr lang="ru-RU" dirty="0"/>
              <a:t>мин</a:t>
            </a:r>
            <a:r>
              <a:rPr lang="en" dirty="0">
                <a:solidFill>
                  <a:schemeClr val="dk1"/>
                </a:solidFill>
              </a:rPr>
              <a:t>-10</a:t>
            </a:r>
            <a:r>
              <a:rPr lang="ru-RU" dirty="0">
                <a:solidFill>
                  <a:schemeClr val="dk1"/>
                </a:solidFill>
              </a:rPr>
              <a:t>мин</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p>
          <a:p>
            <a:pPr marL="0" lvl="0" indent="0">
              <a:buSzPts val="1100"/>
              <a:buNone/>
            </a:pPr>
            <a:r>
              <a:rPr lang="ru-RU" dirty="0"/>
              <a:t>В ходе совместного обсуждения, группа должна выбрать 2 ресурса, которые они потребуют взять с собой. При групповом обсуждении, нужно иметь в виду свою личную карту.</a:t>
            </a:r>
            <a:endParaRPr dirty="0"/>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1159</Words>
  <Application>Microsoft Office PowerPoint</Application>
  <PresentationFormat>On-screen Show (16:9)</PresentationFormat>
  <Paragraphs>102</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Open Sans</vt:lpstr>
      <vt:lpstr>Verdana</vt:lpstr>
      <vt:lpstr>Economica</vt:lpstr>
      <vt:lpstr>Luxe</vt:lpstr>
      <vt:lpstr>NOA 2424</vt:lpstr>
      <vt:lpstr>История</vt:lpstr>
      <vt:lpstr>Общие сведения</vt:lpstr>
      <vt:lpstr>Ход игры - обзор</vt:lpstr>
      <vt:lpstr>Ход игры - структура</vt:lpstr>
      <vt:lpstr>Формирование групп</vt:lpstr>
      <vt:lpstr>Начало игры</vt:lpstr>
      <vt:lpstr>Самостоятельное принятие решения</vt:lpstr>
      <vt:lpstr>Групповое обсуждение и принятие решения</vt:lpstr>
      <vt:lpstr>Событие</vt:lpstr>
      <vt:lpstr>Продолжение группового обсуждения</vt:lpstr>
      <vt:lpstr>Голосование</vt:lpstr>
      <vt:lpstr>Итоги</vt:lpstr>
      <vt:lpstr>Групповое обсуждение и вынесение решения</vt:lpstr>
      <vt:lpstr>Явление</vt:lpstr>
      <vt:lpstr>Продолжение группового обсуждения</vt:lpstr>
      <vt:lpstr>Голосование</vt:lpstr>
      <vt:lpstr>Итоги</vt:lpstr>
      <vt:lpstr>Конец игры</vt:lpstr>
      <vt:lpstr>Доклад и обсуждение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NOA 2424</dc:title>
  <dc:creator>Natalia Zinakova</dc:creator>
  <cp:lastModifiedBy>Natalia Zinakova</cp:lastModifiedBy>
  <cp:revision>32</cp:revision>
  <dcterms:modified xsi:type="dcterms:W3CDTF">2020-03-29T09:21:20Z</dcterms:modified>
</cp:coreProperties>
</file>